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slide" Target="slide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2514" name="Picture 2" descr="背景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0188" y="-39687"/>
            <a:ext cx="9167812" cy="6897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0" y="1916113"/>
            <a:ext cx="7772400" cy="1470025"/>
          </a:xfrm>
        </p:spPr>
        <p:txBody>
          <a:bodyPr vert="horz" wrap="square" lIns="91440" tIns="45720" rIns="91440" bIns="45720" numCol="1" anchor="ctr" anchorCtr="0" compatLnSpc="1">
            <a:normAutofit fontScale="9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 Teachers </a:t>
            </a:r>
            <a:b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</a:br>
            <a: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Lesson 2</a:t>
            </a:r>
            <a:endParaRPr kumimoji="0" lang="zh-CN" altLang="en-US" sz="6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1730" name="TextBox 3"/>
          <p:cNvSpPr txBox="1"/>
          <p:nvPr/>
        </p:nvSpPr>
        <p:spPr>
          <a:xfrm>
            <a:off x="1847850" y="1557338"/>
            <a:ext cx="5125085" cy="304609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/she is my favorite teacher.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/ she is</a:t>
            </a:r>
            <a:r>
              <a:rPr lang="en-US" altLang="zh-CN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/ she has</a:t>
            </a:r>
            <a:r>
              <a:rPr lang="en-US" altLang="zh-CN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/she teaches</a:t>
            </a:r>
            <a:r>
              <a:rPr lang="en-US" altLang="zh-CN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/ she is</a:t>
            </a:r>
            <a:r>
              <a:rPr lang="en-US" altLang="zh-CN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favorite teacher.</a:t>
            </a:r>
            <a:endParaRPr lang="zh-CN" alt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1731" name="矩形 4"/>
          <p:cNvPicPr/>
          <p:nvPr/>
        </p:nvPicPr>
        <p:blipFill>
          <a:blip r:embed="rId1"/>
          <a:stretch>
            <a:fillRect/>
          </a:stretch>
        </p:blipFill>
        <p:spPr>
          <a:xfrm>
            <a:off x="1847850" y="371475"/>
            <a:ext cx="3778250" cy="1133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2754" name="矩形 3"/>
          <p:cNvPicPr/>
          <p:nvPr/>
        </p:nvPicPr>
        <p:blipFill>
          <a:blip r:embed="rId1"/>
          <a:stretch>
            <a:fillRect/>
          </a:stretch>
        </p:blipFill>
        <p:spPr>
          <a:xfrm>
            <a:off x="2871788" y="658813"/>
            <a:ext cx="5072062" cy="113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2755" name="TextBox 4"/>
          <p:cNvSpPr txBox="1"/>
          <p:nvPr/>
        </p:nvSpPr>
        <p:spPr>
          <a:xfrm>
            <a:off x="1774825" y="1989138"/>
            <a:ext cx="8594090" cy="1938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student say his/ her favorite teacher, </a:t>
            </a:r>
            <a:endParaRPr lang="en-US" altLang="zh-C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 his/ her classmates guess who is his/</a:t>
            </a:r>
            <a:endParaRPr lang="en-US" altLang="zh-C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her favorite teacher.</a:t>
            </a:r>
            <a:endParaRPr lang="zh-CN" alt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3778" name="Picture 4" descr="背景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503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3779" name="WordArt 6"/>
          <p:cNvSpPr/>
          <p:nvPr/>
        </p:nvSpPr>
        <p:spPr>
          <a:xfrm rot="480000">
            <a:off x="2781300" y="996950"/>
            <a:ext cx="3467100" cy="9001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9999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Homework</a:t>
            </a:r>
            <a:endParaRPr lang="zh-CN" altLang="en-US" sz="3600">
              <a:ln w="9525" cap="flat" cmpd="sng">
                <a:solidFill>
                  <a:srgbClr val="9999FF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3780" name="Line 7"/>
          <p:cNvSpPr/>
          <p:nvPr/>
        </p:nvSpPr>
        <p:spPr>
          <a:xfrm>
            <a:off x="2711450" y="1773238"/>
            <a:ext cx="3600450" cy="1587"/>
          </a:xfrm>
          <a:prstGeom prst="line">
            <a:avLst/>
          </a:prstGeom>
          <a:ln w="25400" cap="flat" cmpd="sng">
            <a:solidFill>
              <a:srgbClr val="80008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3781" name="WordArt 8"/>
          <p:cNvSpPr/>
          <p:nvPr/>
        </p:nvSpPr>
        <p:spPr>
          <a:xfrm>
            <a:off x="2352675" y="2278063"/>
            <a:ext cx="7200900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l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Who is your favourite teacher?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Write something about him/her.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At least 5 sentences.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02" name="矩形 3"/>
          <p:cNvPicPr/>
          <p:nvPr/>
        </p:nvPicPr>
        <p:blipFill>
          <a:blip r:embed="rId1"/>
          <a:stretch>
            <a:fillRect/>
          </a:stretch>
        </p:blipFill>
        <p:spPr>
          <a:xfrm>
            <a:off x="3151188" y="1755775"/>
            <a:ext cx="5353050" cy="1438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3538" name="Picture 4" descr="背景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7488" y="-26987"/>
            <a:ext cx="9164637" cy="6869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3539" name="Text Box 7"/>
          <p:cNvSpPr txBox="1"/>
          <p:nvPr/>
        </p:nvSpPr>
        <p:spPr>
          <a:xfrm>
            <a:off x="2424113" y="549275"/>
            <a:ext cx="7775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My Favourite Teachers</a:t>
            </a:r>
            <a:endParaRPr lang="zh-CN" altLang="en-US" sz="4000" b="1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93540" name="Picture 6" descr="u=586209431,831789280&amp;fm=21&amp;gp=0"/>
          <p:cNvPicPr>
            <a:picLocks noChangeAspect="1"/>
          </p:cNvPicPr>
          <p:nvPr/>
        </p:nvPicPr>
        <p:blipFill>
          <a:blip r:embed="rId2"/>
          <a:srcRect r="-571" b="2606"/>
          <a:stretch>
            <a:fillRect/>
          </a:stretch>
        </p:blipFill>
        <p:spPr>
          <a:xfrm>
            <a:off x="5303838" y="1557338"/>
            <a:ext cx="2070100" cy="2520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3541" name="Picture 7" descr="u=2806823286,1667443184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913" y="1700213"/>
            <a:ext cx="1871662" cy="2251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62" name="Picture 4" descr="背景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63" name="Text Box 6"/>
          <p:cNvSpPr txBox="1"/>
          <p:nvPr/>
        </p:nvSpPr>
        <p:spPr>
          <a:xfrm>
            <a:off x="5159375" y="1989138"/>
            <a:ext cx="37242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She is </a:t>
            </a:r>
            <a:r>
              <a:rPr lang="zh-CN" altLang="en-US" sz="4000" u="sng" dirty="0">
                <a:latin typeface="Arial" panose="020B0604020202020204" pitchFamily="34" charset="0"/>
              </a:rPr>
              <a:t>_____</a:t>
            </a:r>
            <a:r>
              <a:rPr lang="zh-CN" altLang="en-US" sz="4000" dirty="0">
                <a:latin typeface="Arial" panose="020B0604020202020204" pitchFamily="34" charset="0"/>
              </a:rPr>
              <a:t>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94564" name="Text Box 7"/>
          <p:cNvSpPr txBox="1"/>
          <p:nvPr/>
        </p:nvSpPr>
        <p:spPr>
          <a:xfrm>
            <a:off x="5219700" y="3252788"/>
            <a:ext cx="17399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u="sng" dirty="0">
              <a:latin typeface="Arial" panose="020B0604020202020204" pitchFamily="34" charset="0"/>
            </a:endParaRPr>
          </a:p>
        </p:txBody>
      </p:sp>
      <p:sp>
        <p:nvSpPr>
          <p:cNvPr id="194565" name="Text Box 8"/>
          <p:cNvSpPr txBox="1"/>
          <p:nvPr/>
        </p:nvSpPr>
        <p:spPr>
          <a:xfrm>
            <a:off x="5459413" y="3449638"/>
            <a:ext cx="16446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u="sng" dirty="0">
                <a:latin typeface="Arial" panose="020B0604020202020204" pitchFamily="34" charset="0"/>
              </a:rPr>
              <a:t>    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  <p:sp>
        <p:nvSpPr>
          <p:cNvPr id="194566" name="Text Box 10"/>
          <p:cNvSpPr txBox="1"/>
          <p:nvPr/>
        </p:nvSpPr>
        <p:spPr>
          <a:xfrm>
            <a:off x="5194300" y="692150"/>
            <a:ext cx="5473700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is my favourite teacher.</a:t>
            </a:r>
            <a:endParaRPr lang="zh-CN" alt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52" name="Text Box 11"/>
          <p:cNvSpPr txBox="1"/>
          <p:nvPr/>
        </p:nvSpPr>
        <p:spPr>
          <a:xfrm>
            <a:off x="5267325" y="4365625"/>
            <a:ext cx="5400675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She teaches </a:t>
            </a:r>
            <a:r>
              <a:rPr lang="en-US" altLang="zh-CN" sz="4000" u="sng" dirty="0">
                <a:solidFill>
                  <a:srgbClr val="FF0000"/>
                </a:solidFill>
                <a:latin typeface="Arial" panose="020B0604020202020204" pitchFamily="34" charset="0"/>
              </a:rPr>
              <a:t>English</a:t>
            </a:r>
            <a:r>
              <a:rPr lang="zh-CN" altLang="en-US" sz="4000" u="sng" dirty="0">
                <a:solidFill>
                  <a:srgbClr val="FF0000"/>
                </a:solidFill>
                <a:latin typeface="Arial" panose="020B0604020202020204" pitchFamily="34" charset="0"/>
              </a:rPr>
              <a:t>. </a:t>
            </a:r>
            <a:r>
              <a:rPr lang="zh-CN" altLang="en-US" sz="4000" dirty="0">
                <a:latin typeface="Arial" panose="020B0604020202020204" pitchFamily="34" charset="0"/>
              </a:rPr>
              <a:t>She's Miss </a:t>
            </a:r>
            <a:r>
              <a:rPr lang="en-US" altLang="zh-CN" sz="4000" u="sng" dirty="0">
                <a:solidFill>
                  <a:srgbClr val="FF0000"/>
                </a:solidFill>
                <a:latin typeface="Arial" panose="020B0604020202020204" pitchFamily="34" charset="0"/>
              </a:rPr>
              <a:t>Li</a:t>
            </a:r>
            <a:r>
              <a:rPr lang="zh-CN" altLang="en-US" sz="4000" dirty="0">
                <a:latin typeface="Arial" panose="020B0604020202020204" pitchFamily="34" charset="0"/>
              </a:rPr>
              <a:t>,my </a:t>
            </a:r>
            <a:r>
              <a:rPr lang="en-US" altLang="zh-CN" sz="4000" u="sng" dirty="0">
                <a:solidFill>
                  <a:srgbClr val="FF0000"/>
                </a:solidFill>
                <a:latin typeface="Arial" panose="020B0604020202020204" pitchFamily="34" charset="0"/>
              </a:rPr>
              <a:t>English</a:t>
            </a:r>
            <a:r>
              <a:rPr lang="zh-CN" altLang="en-US" sz="4000" dirty="0">
                <a:latin typeface="Arial" panose="020B0604020202020204" pitchFamily="34" charset="0"/>
              </a:rPr>
              <a:t> teacher.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94568" name="AutoShape 12">
            <a:hlinkClick r:id="rId2" action="ppaction://hlinksldjump"/>
          </p:cNvPr>
          <p:cNvSpPr/>
          <p:nvPr/>
        </p:nvSpPr>
        <p:spPr>
          <a:xfrm rot="-5520000" flipV="1">
            <a:off x="9986963" y="6378575"/>
            <a:ext cx="346075" cy="495300"/>
          </a:xfrm>
          <a:custGeom>
            <a:avLst/>
            <a:gdLst>
              <a:gd name="txL" fmla="*/ 0 w 21600"/>
              <a:gd name="txT" fmla="*/ 8310 h 21600"/>
              <a:gd name="txR" fmla="*/ 6110 w 21600"/>
              <a:gd name="txB" fmla="*/ 21600 h 21600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lnTo>
                  <a:pt x="15662" y="14285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4" name="Text Box 13"/>
          <p:cNvSpPr txBox="1"/>
          <p:nvPr/>
        </p:nvSpPr>
        <p:spPr>
          <a:xfrm>
            <a:off x="6672263" y="1989138"/>
            <a:ext cx="37242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Miss Li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155" name="Text Box 14"/>
          <p:cNvSpPr txBox="1"/>
          <p:nvPr/>
        </p:nvSpPr>
        <p:spPr>
          <a:xfrm>
            <a:off x="5159375" y="2924175"/>
            <a:ext cx="5329238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She has </a:t>
            </a:r>
            <a:r>
              <a:rPr lang="en-US" altLang="zh-CN" sz="4000" u="sng" dirty="0">
                <a:solidFill>
                  <a:srgbClr val="FF0000"/>
                </a:solidFill>
                <a:latin typeface="Arial" panose="020B0604020202020204" pitchFamily="34" charset="0"/>
              </a:rPr>
              <a:t>short curly hair</a:t>
            </a:r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94571" name="Picture 16" descr="c:\documents and settings\administrator\application data\360se6\User Data\temp\013000003753881240638868728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692150"/>
            <a:ext cx="3171825" cy="4762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6154" grpId="0"/>
      <p:bldP spid="61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5586" name="矩形 3"/>
          <p:cNvPicPr/>
          <p:nvPr/>
        </p:nvPicPr>
        <p:blipFill>
          <a:blip r:embed="rId1"/>
          <a:stretch>
            <a:fillRect/>
          </a:stretch>
        </p:blipFill>
        <p:spPr>
          <a:xfrm>
            <a:off x="1968500" y="517525"/>
            <a:ext cx="8053388" cy="1103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5587" name="TextBox 4"/>
          <p:cNvSpPr txBox="1"/>
          <p:nvPr/>
        </p:nvSpPr>
        <p:spPr>
          <a:xfrm>
            <a:off x="2279650" y="2133600"/>
            <a:ext cx="7824470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dirty="0">
                <a:latin typeface="Arial" panose="020B0604020202020204" pitchFamily="34" charset="0"/>
              </a:rPr>
              <a:t>Who’s Yaoyao’s  favorite teacher?</a:t>
            </a:r>
            <a:endParaRPr lang="en-US" altLang="zh-CN" sz="4000" dirty="0">
              <a:latin typeface="Arial" panose="020B0604020202020204" pitchFamily="34" charset="0"/>
            </a:endParaRPr>
          </a:p>
          <a:p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95588" name="TextBox 5"/>
          <p:cNvSpPr txBox="1"/>
          <p:nvPr/>
        </p:nvSpPr>
        <p:spPr>
          <a:xfrm>
            <a:off x="2351088" y="3213100"/>
            <a:ext cx="808799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dirty="0">
                <a:latin typeface="Arial" panose="020B0604020202020204" pitchFamily="34" charset="0"/>
              </a:rPr>
              <a:t>Who’s Wu Peng’s favorite teacher?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6610" name="Picture 4" descr="背景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8763" cy="6856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6611" name="Text Box 6"/>
          <p:cNvSpPr txBox="1"/>
          <p:nvPr/>
        </p:nvSpPr>
        <p:spPr>
          <a:xfrm>
            <a:off x="1847850" y="3933825"/>
            <a:ext cx="7993063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She teaches </a:t>
            </a:r>
            <a:r>
              <a:rPr lang="en-US" altLang="zh-CN" sz="4000" dirty="0">
                <a:latin typeface="Arial" panose="020B0604020202020204" pitchFamily="34" charset="0"/>
              </a:rPr>
              <a:t>Chinese</a:t>
            </a:r>
            <a:r>
              <a:rPr lang="zh-CN" altLang="en-US" sz="4000" dirty="0">
                <a:latin typeface="Arial" panose="020B0604020202020204" pitchFamily="34" charset="0"/>
              </a:rPr>
              <a:t>. </a:t>
            </a:r>
            <a:endParaRPr lang="zh-CN" altLang="en-US" sz="4000" dirty="0">
              <a:latin typeface="Arial" panose="020B0604020202020204" pitchFamily="34" charset="0"/>
            </a:endParaRPr>
          </a:p>
          <a:p>
            <a:r>
              <a:rPr lang="zh-CN" altLang="en-US" sz="4000" dirty="0">
                <a:latin typeface="Arial" panose="020B0604020202020204" pitchFamily="34" charset="0"/>
              </a:rPr>
              <a:t>She's Mrs</a:t>
            </a:r>
            <a:r>
              <a:rPr lang="en-US" altLang="zh-CN" sz="4000" dirty="0">
                <a:latin typeface="Arial" panose="020B0604020202020204" pitchFamily="34" charset="0"/>
              </a:rPr>
              <a:t>.</a:t>
            </a:r>
            <a:r>
              <a:rPr lang="zh-CN" altLang="en-US" sz="4000" dirty="0">
                <a:latin typeface="Arial" panose="020B0604020202020204" pitchFamily="34" charset="0"/>
              </a:rPr>
              <a:t> </a:t>
            </a:r>
            <a:r>
              <a:rPr lang="en-US" altLang="zh-CN" sz="4000" dirty="0">
                <a:latin typeface="Arial" panose="020B0604020202020204" pitchFamily="34" charset="0"/>
              </a:rPr>
              <a:t>Li</a:t>
            </a:r>
            <a:r>
              <a:rPr lang="zh-CN" altLang="en-US" sz="4000" dirty="0">
                <a:latin typeface="Arial" panose="020B0604020202020204" pitchFamily="34" charset="0"/>
              </a:rPr>
              <a:t>, </a:t>
            </a:r>
            <a:r>
              <a:rPr lang="en-US" altLang="zh-CN" sz="4000" dirty="0">
                <a:latin typeface="Arial" panose="020B0604020202020204" pitchFamily="34" charset="0"/>
              </a:rPr>
              <a:t>Yaoyao’s favorite </a:t>
            </a:r>
            <a:r>
              <a:rPr lang="zh-CN" altLang="en-US" sz="4000" dirty="0">
                <a:latin typeface="Arial" panose="020B0604020202020204" pitchFamily="34" charset="0"/>
              </a:rPr>
              <a:t>teacher.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96612" name="Text Box 7"/>
          <p:cNvSpPr txBox="1"/>
          <p:nvPr/>
        </p:nvSpPr>
        <p:spPr>
          <a:xfrm>
            <a:off x="2279650" y="2349500"/>
            <a:ext cx="37242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She is </a:t>
            </a:r>
            <a:r>
              <a:rPr lang="en-US" altLang="zh-CN" sz="4000" dirty="0">
                <a:latin typeface="Arial" panose="020B0604020202020204" pitchFamily="34" charset="0"/>
              </a:rPr>
              <a:t>Mrs. Li.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96613" name="Text Box 8"/>
          <p:cNvSpPr txBox="1"/>
          <p:nvPr/>
        </p:nvSpPr>
        <p:spPr>
          <a:xfrm>
            <a:off x="2279650" y="3141663"/>
            <a:ext cx="4391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She has long</a:t>
            </a:r>
            <a:r>
              <a:rPr lang="en-US" altLang="zh-CN" sz="4000" dirty="0">
                <a:latin typeface="Arial" panose="020B0604020202020204" pitchFamily="34" charset="0"/>
              </a:rPr>
              <a:t> hair</a:t>
            </a:r>
            <a:r>
              <a:rPr lang="zh-CN" altLang="en-US" sz="4000" dirty="0">
                <a:latin typeface="Arial" panose="020B0604020202020204" pitchFamily="34" charset="0"/>
              </a:rPr>
              <a:t>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96614" name="Text Box 9"/>
          <p:cNvSpPr txBox="1"/>
          <p:nvPr/>
        </p:nvSpPr>
        <p:spPr>
          <a:xfrm>
            <a:off x="2063750" y="838200"/>
            <a:ext cx="5184775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She is </a:t>
            </a:r>
            <a:r>
              <a:rPr lang="en-US" altLang="zh-CN" sz="4000" dirty="0">
                <a:latin typeface="Arial" panose="020B0604020202020204" pitchFamily="34" charset="0"/>
              </a:rPr>
              <a:t>Yaoyao’s</a:t>
            </a:r>
            <a:r>
              <a:rPr lang="zh-CN" altLang="en-US" sz="4000" dirty="0">
                <a:latin typeface="Arial" panose="020B0604020202020204" pitchFamily="34" charset="0"/>
              </a:rPr>
              <a:t> favourite teacher.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pic>
        <p:nvPicPr>
          <p:cNvPr id="196615" name="Picture 9" descr="u=2459008183,3874186995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525" y="549275"/>
            <a:ext cx="3313113" cy="446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7634" name="Text Box 7"/>
          <p:cNvSpPr txBox="1"/>
          <p:nvPr/>
        </p:nvSpPr>
        <p:spPr>
          <a:xfrm>
            <a:off x="2965450" y="1330325"/>
            <a:ext cx="20510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7635" name="Text Box 8"/>
          <p:cNvSpPr txBox="1"/>
          <p:nvPr/>
        </p:nvSpPr>
        <p:spPr>
          <a:xfrm>
            <a:off x="2063750" y="2205038"/>
            <a:ext cx="37242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He is </a:t>
            </a:r>
            <a:r>
              <a:rPr lang="en-US" altLang="zh-CN" sz="4000" dirty="0">
                <a:latin typeface="Arial" panose="020B0604020202020204" pitchFamily="34" charset="0"/>
              </a:rPr>
              <a:t>Mr. Zhao</a:t>
            </a:r>
            <a:r>
              <a:rPr lang="zh-CN" altLang="en-US" sz="4000" dirty="0">
                <a:latin typeface="Arial" panose="020B0604020202020204" pitchFamily="34" charset="0"/>
              </a:rPr>
              <a:t>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97636" name="Text Box 9"/>
          <p:cNvSpPr txBox="1"/>
          <p:nvPr/>
        </p:nvSpPr>
        <p:spPr>
          <a:xfrm>
            <a:off x="1990725" y="836613"/>
            <a:ext cx="5113338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He is </a:t>
            </a:r>
            <a:r>
              <a:rPr lang="en-US" altLang="zh-CN" sz="4000" dirty="0">
                <a:latin typeface="Arial" panose="020B0604020202020204" pitchFamily="34" charset="0"/>
              </a:rPr>
              <a:t>Wu Peng’s</a:t>
            </a:r>
            <a:r>
              <a:rPr lang="zh-CN" altLang="en-US" sz="4000" dirty="0">
                <a:latin typeface="Arial" panose="020B0604020202020204" pitchFamily="34" charset="0"/>
              </a:rPr>
              <a:t> favourite teacher.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97637" name="Text Box 10"/>
          <p:cNvSpPr txBox="1"/>
          <p:nvPr/>
        </p:nvSpPr>
        <p:spPr>
          <a:xfrm>
            <a:off x="1992313" y="3141663"/>
            <a:ext cx="41751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He has </a:t>
            </a:r>
            <a:r>
              <a:rPr lang="en-US" altLang="zh-CN" sz="4000" dirty="0">
                <a:latin typeface="Arial" panose="020B0604020202020204" pitchFamily="34" charset="0"/>
              </a:rPr>
              <a:t>short hair</a:t>
            </a:r>
            <a:r>
              <a:rPr lang="zh-CN" altLang="en-US" sz="4000" dirty="0">
                <a:latin typeface="Arial" panose="020B0604020202020204" pitchFamily="34" charset="0"/>
              </a:rPr>
              <a:t>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197638" name="Text Box 11"/>
          <p:cNvSpPr txBox="1"/>
          <p:nvPr/>
        </p:nvSpPr>
        <p:spPr>
          <a:xfrm>
            <a:off x="1919288" y="4005263"/>
            <a:ext cx="7705725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He teaches </a:t>
            </a:r>
            <a:r>
              <a:rPr lang="en-US" altLang="zh-CN" sz="4000" dirty="0">
                <a:latin typeface="Arial" panose="020B0604020202020204" pitchFamily="34" charset="0"/>
              </a:rPr>
              <a:t>math</a:t>
            </a:r>
            <a:r>
              <a:rPr lang="zh-CN" altLang="en-US" sz="4000" dirty="0">
                <a:latin typeface="Arial" panose="020B0604020202020204" pitchFamily="34" charset="0"/>
              </a:rPr>
              <a:t> . </a:t>
            </a:r>
            <a:endParaRPr lang="zh-CN" altLang="en-US" sz="4000" dirty="0">
              <a:latin typeface="Arial" panose="020B0604020202020204" pitchFamily="34" charset="0"/>
            </a:endParaRPr>
          </a:p>
          <a:p>
            <a:r>
              <a:rPr lang="zh-CN" altLang="en-US" sz="4000" dirty="0">
                <a:latin typeface="Arial" panose="020B0604020202020204" pitchFamily="34" charset="0"/>
              </a:rPr>
              <a:t>H</a:t>
            </a:r>
            <a:r>
              <a:rPr lang="en-US" altLang="zh-CN" sz="4000" dirty="0">
                <a:latin typeface="Arial" panose="020B0604020202020204" pitchFamily="34" charset="0"/>
              </a:rPr>
              <a:t>e’</a:t>
            </a:r>
            <a:r>
              <a:rPr lang="zh-CN" altLang="en-US" sz="4000" dirty="0">
                <a:latin typeface="Arial" panose="020B0604020202020204" pitchFamily="34" charset="0"/>
              </a:rPr>
              <a:t>s Mr</a:t>
            </a:r>
            <a:r>
              <a:rPr lang="en-US" altLang="zh-CN" sz="4000" dirty="0">
                <a:latin typeface="Arial" panose="020B0604020202020204" pitchFamily="34" charset="0"/>
              </a:rPr>
              <a:t>.</a:t>
            </a:r>
            <a:r>
              <a:rPr lang="zh-CN" altLang="en-US" sz="4000" dirty="0">
                <a:latin typeface="Arial" panose="020B0604020202020204" pitchFamily="34" charset="0"/>
              </a:rPr>
              <a:t> </a:t>
            </a:r>
            <a:r>
              <a:rPr lang="en-US" altLang="zh-CN" sz="4000" dirty="0">
                <a:latin typeface="Arial" panose="020B0604020202020204" pitchFamily="34" charset="0"/>
              </a:rPr>
              <a:t>Zhao</a:t>
            </a:r>
            <a:r>
              <a:rPr lang="zh-CN" altLang="en-US" sz="4000" dirty="0">
                <a:latin typeface="Arial" panose="020B0604020202020204" pitchFamily="34" charset="0"/>
              </a:rPr>
              <a:t>, </a:t>
            </a:r>
            <a:r>
              <a:rPr lang="en-US" altLang="zh-CN" sz="4000" dirty="0">
                <a:latin typeface="Arial" panose="020B0604020202020204" pitchFamily="34" charset="0"/>
              </a:rPr>
              <a:t>Wu Peng’s</a:t>
            </a:r>
            <a:r>
              <a:rPr lang="zh-CN" altLang="en-US" sz="4000" dirty="0">
                <a:latin typeface="Arial" panose="020B0604020202020204" pitchFamily="34" charset="0"/>
              </a:rPr>
              <a:t> favourite teacher.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pic>
        <p:nvPicPr>
          <p:cNvPr id="197639" name="Picture 7" descr="u=2514820693,8504973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9600" y="620713"/>
            <a:ext cx="2876550" cy="3600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8658" name="矩形 3"/>
          <p:cNvPicPr/>
          <p:nvPr/>
        </p:nvPicPr>
        <p:blipFill>
          <a:blip r:embed="rId1"/>
          <a:stretch>
            <a:fillRect/>
          </a:stretch>
        </p:blipFill>
        <p:spPr>
          <a:xfrm>
            <a:off x="3717925" y="152400"/>
            <a:ext cx="3878263" cy="113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8659" name="TextBox 4"/>
          <p:cNvSpPr txBox="1"/>
          <p:nvPr/>
        </p:nvSpPr>
        <p:spPr>
          <a:xfrm>
            <a:off x="2279650" y="1268413"/>
            <a:ext cx="7879715" cy="156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dirty="0">
                <a:latin typeface="Arial" panose="020B0604020202020204" pitchFamily="34" charset="0"/>
              </a:rPr>
              <a:t>It’s my favorite teacher , he is tall and thin .</a:t>
            </a:r>
            <a:endParaRPr lang="en-US" altLang="zh-CN" sz="3200" dirty="0">
              <a:latin typeface="Arial" panose="020B0604020202020204" pitchFamily="34" charset="0"/>
            </a:endParaRPr>
          </a:p>
          <a:p>
            <a:r>
              <a:rPr lang="en-US" altLang="zh-CN" sz="3200" dirty="0">
                <a:latin typeface="Arial" panose="020B0604020202020204" pitchFamily="34" charset="0"/>
              </a:rPr>
              <a:t>He has small eyes and short straight hair.</a:t>
            </a:r>
            <a:endParaRPr lang="en-US" altLang="zh-CN" sz="3200" dirty="0">
              <a:latin typeface="Arial" panose="020B0604020202020204" pitchFamily="34" charset="0"/>
            </a:endParaRPr>
          </a:p>
          <a:p>
            <a:r>
              <a:rPr lang="en-US" altLang="zh-CN" sz="3200" dirty="0">
                <a:latin typeface="Arial" panose="020B0604020202020204" pitchFamily="34" charset="0"/>
              </a:rPr>
              <a:t>He wears glasses.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pic>
        <p:nvPicPr>
          <p:cNvPr id="198660" name="Picture 4" descr="u=2514820693,8504973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200" y="2781300"/>
            <a:ext cx="2876550" cy="3600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9682" name="TextBox 3"/>
          <p:cNvSpPr txBox="1"/>
          <p:nvPr/>
        </p:nvSpPr>
        <p:spPr>
          <a:xfrm>
            <a:off x="2640013" y="2060575"/>
            <a:ext cx="646493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Who’s your favorite teacher?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0706" name="AutoShape 5">
            <a:hlinkClick r:id="rId1" action="ppaction://hlinksldjump"/>
          </p:cNvPr>
          <p:cNvSpPr/>
          <p:nvPr/>
        </p:nvSpPr>
        <p:spPr>
          <a:xfrm rot="-5520000" flipV="1">
            <a:off x="9986963" y="6378575"/>
            <a:ext cx="346075" cy="495300"/>
          </a:xfrm>
          <a:custGeom>
            <a:avLst/>
            <a:gdLst>
              <a:gd name="txL" fmla="*/ 0 w 21600"/>
              <a:gd name="txT" fmla="*/ 8310 h 21600"/>
              <a:gd name="txR" fmla="*/ 6110 w 21600"/>
              <a:gd name="txB" fmla="*/ 21600 h 21600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lnTo>
                  <a:pt x="15662" y="14285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0707" name="Text Box 6"/>
          <p:cNvSpPr txBox="1"/>
          <p:nvPr/>
        </p:nvSpPr>
        <p:spPr>
          <a:xfrm>
            <a:off x="4940300" y="1268413"/>
            <a:ext cx="5473700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is my favourite teacher.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She is tall. She has long hair. She </a:t>
            </a:r>
            <a:endParaRPr lang="en-US" altLang="zh-C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teaches English. She is </a:t>
            </a:r>
            <a:endParaRPr lang="en-US" altLang="zh-CN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Ms. Zhao, my favorite teacher.</a:t>
            </a:r>
            <a:endParaRPr lang="zh-CN" alt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0708" name="Picture 4" descr="u=2806823286,1667443184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850" y="909638"/>
            <a:ext cx="3114675" cy="37449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1048</Words>
  <Application>WPS 演示</Application>
  <PresentationFormat>宽屏</PresentationFormat>
  <Paragraphs>66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Arial Black</vt:lpstr>
      <vt:lpstr>Times New Roman</vt:lpstr>
      <vt:lpstr>Office 主题</vt:lpstr>
      <vt:lpstr> Teachers  Lesson 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2018-09-08T14:42:00Z</dcterms:created>
  <dcterms:modified xsi:type="dcterms:W3CDTF">2018-09-08T14:42:56Z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